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76" r:id="rId2"/>
    <p:sldId id="378" r:id="rId3"/>
    <p:sldId id="943" r:id="rId4"/>
    <p:sldId id="379" r:id="rId5"/>
    <p:sldId id="380" r:id="rId6"/>
    <p:sldId id="381" r:id="rId7"/>
    <p:sldId id="382" r:id="rId8"/>
    <p:sldId id="946" r:id="rId9"/>
    <p:sldId id="947" r:id="rId10"/>
    <p:sldId id="948" r:id="rId11"/>
    <p:sldId id="383" r:id="rId12"/>
    <p:sldId id="384" r:id="rId13"/>
    <p:sldId id="404" r:id="rId14"/>
    <p:sldId id="385" r:id="rId15"/>
    <p:sldId id="377" r:id="rId16"/>
    <p:sldId id="386" r:id="rId17"/>
    <p:sldId id="387" r:id="rId18"/>
    <p:sldId id="389" r:id="rId19"/>
    <p:sldId id="388" r:id="rId20"/>
    <p:sldId id="390" r:id="rId21"/>
    <p:sldId id="391" r:id="rId22"/>
    <p:sldId id="405" r:id="rId23"/>
    <p:sldId id="392" r:id="rId24"/>
    <p:sldId id="393" r:id="rId25"/>
    <p:sldId id="399" r:id="rId26"/>
    <p:sldId id="395" r:id="rId27"/>
    <p:sldId id="406" r:id="rId28"/>
    <p:sldId id="396" r:id="rId29"/>
    <p:sldId id="407" r:id="rId30"/>
    <p:sldId id="397" r:id="rId31"/>
    <p:sldId id="398" r:id="rId32"/>
    <p:sldId id="400" r:id="rId33"/>
    <p:sldId id="403" r:id="rId34"/>
    <p:sldId id="401" r:id="rId35"/>
    <p:sldId id="944" r:id="rId36"/>
    <p:sldId id="409" r:id="rId37"/>
    <p:sldId id="410" r:id="rId38"/>
    <p:sldId id="411" r:id="rId39"/>
    <p:sldId id="412" r:id="rId40"/>
    <p:sldId id="413" r:id="rId41"/>
    <p:sldId id="414" r:id="rId42"/>
    <p:sldId id="416" r:id="rId43"/>
    <p:sldId id="417" r:id="rId44"/>
    <p:sldId id="937" r:id="rId45"/>
    <p:sldId id="938" r:id="rId46"/>
    <p:sldId id="415" r:id="rId47"/>
    <p:sldId id="939" r:id="rId48"/>
    <p:sldId id="940" r:id="rId49"/>
    <p:sldId id="941" r:id="rId50"/>
    <p:sldId id="942"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9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tiff"/></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pic>
        <p:nvPicPr>
          <p:cNvPr id="7" name="Graphic 6">
            <a:extLst>
              <a:ext uri="{FF2B5EF4-FFF2-40B4-BE49-F238E27FC236}">
                <a16:creationId xmlns:a16="http://schemas.microsoft.com/office/drawing/2014/main" id="{B29AF0B2-FD6E-454B-9F40-446090FD1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42295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pic>
        <p:nvPicPr>
          <p:cNvPr id="7" name="Graphic 6">
            <a:extLst>
              <a:ext uri="{FF2B5EF4-FFF2-40B4-BE49-F238E27FC236}">
                <a16:creationId xmlns:a16="http://schemas.microsoft.com/office/drawing/2014/main" id="{6A50175C-E516-482E-B632-4053235CB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701874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42967"/>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316326"/>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fontScale="92500" lnSpcReduction="10000"/>
          </a:bodyPr>
          <a:lstStyle/>
          <a:p>
            <a:r>
              <a:rPr lang="en-US" dirty="0" err="1"/>
              <a:t>Bbox</a:t>
            </a:r>
            <a:r>
              <a:rPr lang="en-US" dirty="0"/>
              <a:t> regression: transform each positive anchor box (</a:t>
            </a:r>
            <a:r>
              <a:rPr lang="en-US" dirty="0">
                <a:solidFill>
                  <a:srgbClr val="00B050"/>
                </a:solidFill>
              </a:rPr>
              <a:t>green</a:t>
            </a:r>
            <a:r>
              <a:rPr lang="en-US" dirty="0"/>
              <a:t>), into a better-fitting (higher </a:t>
            </a:r>
            <a:r>
              <a:rPr lang="en-US" dirty="0" err="1"/>
              <a:t>IoU</a:t>
            </a:r>
            <a:r>
              <a:rPr lang="en-US" dirty="0"/>
              <a:t> with the Ground-Truth </a:t>
            </a:r>
            <a:r>
              <a:rPr lang="en-US" dirty="0" err="1"/>
              <a:t>Bbox</a:t>
            </a:r>
            <a:r>
              <a:rPr lang="en-US" dirty="0"/>
              <a:t>) object box (</a:t>
            </a:r>
            <a:r>
              <a:rPr lang="en-US" dirty="0">
                <a:solidFill>
                  <a:srgbClr val="FFC000"/>
                </a:solidFill>
              </a:rPr>
              <a:t>yellow</a:t>
            </a:r>
            <a:r>
              <a:rPr lang="en-US"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pic>
        <p:nvPicPr>
          <p:cNvPr id="6" name="Graphic 5">
            <a:extLst>
              <a:ext uri="{FF2B5EF4-FFF2-40B4-BE49-F238E27FC236}">
                <a16:creationId xmlns:a16="http://schemas.microsoft.com/office/drawing/2014/main" id="{41A58C1B-ECF5-4B39-ADEB-12925A649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Tree>
    <p:extLst>
      <p:ext uri="{BB962C8B-B14F-4D97-AF65-F5344CB8AC3E}">
        <p14:creationId xmlns:p14="http://schemas.microsoft.com/office/powerpoint/2010/main" val="1490842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909"/>
            <a:ext cx="6372200" cy="3697601"/>
          </a:xfrm>
          <a:prstGeom prst="rect">
            <a:avLst/>
          </a:prstGeom>
        </p:spPr>
      </p:pic>
    </p:spTree>
    <p:extLst>
      <p:ext uri="{BB962C8B-B14F-4D97-AF65-F5344CB8AC3E}">
        <p14:creationId xmlns:p14="http://schemas.microsoft.com/office/powerpoint/2010/main" val="346318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Tree>
    <p:extLst>
      <p:ext uri="{BB962C8B-B14F-4D97-AF65-F5344CB8AC3E}">
        <p14:creationId xmlns:p14="http://schemas.microsoft.com/office/powerpoint/2010/main" val="355104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8" name="Graphic 7">
            <a:extLst>
              <a:ext uri="{FF2B5EF4-FFF2-40B4-BE49-F238E27FC236}">
                <a16:creationId xmlns:a16="http://schemas.microsoft.com/office/drawing/2014/main" id="{0600820B-5852-4441-AF12-9FBAF90FE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097741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899592" y="274638"/>
            <a:ext cx="7787208"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pic>
        <p:nvPicPr>
          <p:cNvPr id="7" name="Graphic 6">
            <a:extLst>
              <a:ext uri="{FF2B5EF4-FFF2-40B4-BE49-F238E27FC236}">
                <a16:creationId xmlns:a16="http://schemas.microsoft.com/office/drawing/2014/main" id="{7595401B-65E8-43F1-B6F7-B82C37280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p:txBody>
          <a:bodyPr/>
          <a:lstStyle/>
          <a:p>
            <a:r>
              <a:rPr lang="en-US" dirty="0"/>
              <a:t>Turning FC layer into CONV Layers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475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m:t>
                    </m:r>
                    <m:r>
                      <a:rPr lang="en-US" sz="3500" b="0" i="1" smtClean="0">
                        <a:solidFill>
                          <a:prstClr val="black"/>
                        </a:solidFill>
                        <a:latin typeface="Cambria Math" panose="02040503050406030204" pitchFamily="18" charset="0"/>
                      </a:rPr>
                      <m:t>4</m:t>
                    </m:r>
                  </m:oMath>
                </a14:m>
                <a:r>
                  <a:rPr lang="en-US" sz="3500" dirty="0">
                    <a:solidFill>
                      <a:prstClr val="black"/>
                    </a:solidFill>
                    <a:latin typeface="Calibri" panose="020F0502020204030204"/>
                  </a:rPr>
                  <a:t> filters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3200" b="0" i="0" u="none" strike="noStrike" kern="0" cap="none" spc="-5" normalizeH="0" baseline="0" noProof="0" dirty="0">
                    <a:ln>
                      <a:noFill/>
                    </a:ln>
                    <a:solidFill>
                      <a:srgbClr val="000000"/>
                    </a:solidFill>
                    <a:effectLst/>
                    <a:uLnTx/>
                    <a:uFillTx/>
                    <a:latin typeface="Arial"/>
                    <a:ea typeface="+mn-ea"/>
                    <a:cs typeface="Arial"/>
                  </a:rPr>
                  <a:t>To convert</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 set </a:t>
                </a:r>
                <a:r>
                  <a:rPr kumimoji="0" lang="en-US" sz="3200" b="0" i="0" u="none" strike="noStrike" kern="0" cap="none" spc="-5" normalizeH="0" baseline="0" noProof="0" dirty="0">
                    <a:ln>
                      <a:noFill/>
                    </a:ln>
                    <a:solidFill>
                      <a:srgbClr val="000000"/>
                    </a:solidFill>
                    <a:effectLst/>
                    <a:uLnTx/>
                    <a:uFillTx/>
                    <a:latin typeface="Arial"/>
                    <a:ea typeface="+mn-ea"/>
                    <a:cs typeface="Arial"/>
                  </a:rPr>
                  <a:t>the filter volume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𝐾</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𝐾</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equal to its input volume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𝐾</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w.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and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m:rPr>
                            <m:sty m:val="p"/>
                          </m:rP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N</m:t>
                        </m:r>
                      </m:e>
                      <m: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𝑃</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Set the number of filters to</a:t>
                </a:r>
                <a:r>
                  <a:rPr lang="en-US" dirty="0">
                    <a:solidFill>
                      <a:srgbClr val="000000"/>
                    </a:solidFill>
                    <a:latin typeface="Arial"/>
                    <a:cs typeface="Arial"/>
                  </a:rPr>
                  <a:t> be the number of neurons in the next layer</a:t>
                </a:r>
                <a:endParaRPr lang="en-US" sz="3500" dirty="0"/>
              </a:p>
            </p:txBody>
          </p:sp>
        </mc:Choice>
        <mc:Fallback>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287" t="-3125" r="-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4932</TotalTime>
  <Words>2709</Words>
  <Application>Microsoft Office PowerPoint</Application>
  <PresentationFormat>On-screen Show (4:3)</PresentationFormat>
  <Paragraphs>314</Paragraphs>
  <Slides>50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Roboto</vt:lpstr>
      <vt:lpstr>Arial</vt:lpstr>
      <vt:lpstr>Calibri</vt:lpstr>
      <vt:lpstr>Cambria Math</vt:lpstr>
      <vt:lpstr>Century Schoolbook</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Turning FC layer into CONV Layers</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362</cp:revision>
  <dcterms:created xsi:type="dcterms:W3CDTF">2020-03-21T16:53:45Z</dcterms:created>
  <dcterms:modified xsi:type="dcterms:W3CDTF">2021-04-06T20:23:03Z</dcterms:modified>
</cp:coreProperties>
</file>